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26"/>
  </p:notesMasterIdLst>
  <p:sldIdLst>
    <p:sldId id="269" r:id="rId4"/>
    <p:sldId id="271" r:id="rId5"/>
    <p:sldId id="273" r:id="rId6"/>
    <p:sldId id="259" r:id="rId7"/>
    <p:sldId id="275" r:id="rId8"/>
    <p:sldId id="284" r:id="rId9"/>
    <p:sldId id="285" r:id="rId10"/>
    <p:sldId id="283" r:id="rId11"/>
    <p:sldId id="287" r:id="rId12"/>
    <p:sldId id="265" r:id="rId13"/>
    <p:sldId id="288" r:id="rId14"/>
    <p:sldId id="290" r:id="rId15"/>
    <p:sldId id="289" r:id="rId16"/>
    <p:sldId id="274" r:id="rId17"/>
    <p:sldId id="281" r:id="rId18"/>
    <p:sldId id="277" r:id="rId19"/>
    <p:sldId id="278" r:id="rId20"/>
    <p:sldId id="276" r:id="rId21"/>
    <p:sldId id="282" r:id="rId22"/>
    <p:sldId id="272" r:id="rId23"/>
    <p:sldId id="279" r:id="rId24"/>
    <p:sldId id="280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BA5"/>
    <a:srgbClr val="82C650"/>
    <a:srgbClr val="333F50"/>
    <a:srgbClr val="009644"/>
    <a:srgbClr val="24767A"/>
    <a:srgbClr val="7030A0"/>
    <a:srgbClr val="3AC7E3"/>
    <a:srgbClr val="71C78B"/>
    <a:srgbClr val="303030"/>
    <a:srgbClr val="17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104" d="100"/>
          <a:sy n="104" d="100"/>
        </p:scale>
        <p:origin x="6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Лист1!$A$2:$A$11</cx:f>
        <cx:lvl ptCount="10">
          <cx:pt idx="0">Страхование от пожара и другого ущерба имуществу</cx:pt>
          <cx:pt idx="1">Страхование кредитов</cx:pt>
          <cx:pt idx="2">Страхование наземных транспортных средств</cx:pt>
          <cx:pt idx="3">Страхование общей гражданской ответственности</cx:pt>
          <cx:pt idx="4">Морское, авиационное и др. транспортное страхование</cx:pt>
          <cx:pt idx="5">Страхование от несчастных случаев</cx:pt>
          <cx:pt idx="6">Страхование имущества, находящегося в пути</cx:pt>
          <cx:pt idx="7">Другие виды страхования</cx:pt>
        </cx:lvl>
        <cx:lvl ptCount="0"/>
        <cx:lvl ptCount="0"/>
      </cx:strDim>
      <cx:numDim type="size">
        <cx:f>Лист1!$B$2:$B$11</cx:f>
        <cx:lvl ptCount="10" formatCode="0,00%">
          <cx:pt idx="0">0.28999999999999998</cx:pt>
          <cx:pt idx="1">0.19800000000000001</cx:pt>
          <cx:pt idx="2">0.17899999999999999</cx:pt>
          <cx:pt idx="3">0.14799999999999999</cx:pt>
          <cx:pt idx="4">0.036999999999999998</cx:pt>
          <cx:pt idx="5">0.035999999999999997</cx:pt>
          <cx:pt idx="6">0.027</cx:pt>
          <cx:pt idx="7">0.085999999999999993</cx:pt>
          <cx:pt idx="8">1.0010000000000001</cx:pt>
        </cx:lvl>
      </cx:numDim>
    </cx:data>
  </cx:chartData>
  <cx:chart>
    <cx:plotArea>
      <cx:plotAreaRegion>
        <cx:series layoutId="treemap" uniqueId="{A8A78FBF-66E0-4A2B-BE0C-D5EBE6BEB88B}" formatIdx="0">
          <cx:tx>
            <cx:txData>
              <cx:f>Лист1!$B$1</cx:f>
              <cx:v>Ряд 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rgbClr val="2351A5"/>
              </a:solidFill>
            </cx:spPr>
          </cx:dataPt>
          <cx:dataPt idx="1">
            <cx:spPr>
              <a:solidFill>
                <a:srgbClr val="7030A0"/>
              </a:solidFill>
            </cx:spPr>
          </cx:dataPt>
          <cx:dataPt idx="2">
            <cx:spPr>
              <a:solidFill>
                <a:srgbClr val="24A8C2"/>
              </a:solidFill>
            </cx:spPr>
          </cx:dataPt>
          <cx:dataPt idx="3">
            <cx:spPr>
              <a:solidFill>
                <a:srgbClr val="911F53"/>
              </a:solidFill>
            </cx:spPr>
          </cx:dataPt>
          <cx:dataPt idx="4">
            <cx:spPr>
              <a:solidFill>
                <a:srgbClr val="406922"/>
              </a:solidFill>
            </cx:spPr>
          </cx:dataPt>
          <cx:dataPt idx="5">
            <cx:spPr>
              <a:solidFill>
                <a:srgbClr val="009644"/>
              </a:solidFill>
            </cx:spPr>
          </cx:dataPt>
          <cx:dataPt idx="6">
            <cx:spPr>
              <a:solidFill>
                <a:srgbClr val="24767A"/>
              </a:solidFill>
            </cx:spPr>
          </cx:dataPt>
          <cx:dataPt idx="7">
            <cx:spPr>
              <a:solidFill>
                <a:srgbClr val="333F50"/>
              </a:solidFill>
            </cx:spPr>
          </cx:dataPt>
          <cx:dataPt idx="8">
            <cx:spPr>
              <a:solidFill>
                <a:srgbClr val="007FAC"/>
              </a:solidFill>
            </cx:spPr>
          </cx:dataPt>
          <cx:dataPt idx="9">
            <cx:spPr>
              <a:solidFill>
                <a:schemeClr val="tx2">
                  <a:lumMod val="75000"/>
                </a:schemeClr>
              </a:solidFill>
            </cx:spPr>
          </cx:dataPt>
          <cx:dataLabels pos="inEnd">
            <cx:numFmt formatCode="0,0%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050" b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. </cx:separator>
            <cx:dataLabel idx="0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3000"/>
                  </a:pPr>
                  <a:r>
                    <a:rPr lang="ru-RU" sz="30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29,0%</a:t>
                  </a:r>
                </a:p>
              </cx:txPr>
              <cx:visibility seriesName="0" categoryName="0" value="1"/>
              <cx:separator>. </cx:separator>
            </cx:dataLabel>
            <cx:dataLabel idx="1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3000"/>
                  </a:pPr>
                  <a:r>
                    <a:rPr lang="ru-RU" sz="30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19,8%</a:t>
                  </a:r>
                </a:p>
              </cx:txPr>
              <cx:visibility seriesName="0" categoryName="0" value="1"/>
              <cx:separator>. </cx:separator>
            </cx:dataLabel>
            <cx:dataLabel idx="2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3000"/>
                  </a:pPr>
                  <a:r>
                    <a:rPr lang="ru-RU" sz="30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17,9%</a:t>
                  </a:r>
                </a:p>
              </cx:txPr>
              <cx:visibility seriesName="0" categoryName="0" value="1"/>
              <cx:separator>. </cx:separator>
            </cx:dataLabel>
            <cx:dataLabel idx="3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700"/>
                  </a:pPr>
                  <a:r>
                    <a:rPr lang="ru-RU" sz="27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14,8%</a:t>
                  </a:r>
                </a:p>
              </cx:txPr>
              <cx:visibility seriesName="0" categoryName="0" value="1"/>
              <cx:separator>. </cx:separator>
            </cx:dataLabel>
            <cx:dataLabel idx="4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3,7%</a:t>
                  </a:r>
                </a:p>
              </cx:txPr>
              <cx:visibility seriesName="0" categoryName="0" value="1"/>
              <cx:separator>. </cx:separator>
            </cx:dataLabel>
            <cx:dataLabel idx="5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 algn="just"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3,6%</a:t>
                  </a:r>
                </a:p>
              </cx:txPr>
              <cx:visibility seriesName="0" categoryName="0" value="1"/>
              <cx:separator>. </cx:separator>
            </cx:dataLabel>
            <cx:dataLabel idx="9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5,0%</a:t>
                  </a:r>
                </a:p>
              </cx:txPr>
              <cx:visibility seriesName="0" categoryName="0" value="1"/>
              <cx:separator>.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1. Автострахование</cx:pt>
          <cx:pt idx="1">2. Морское, авиационное и другое транспортное страхование</cx:pt>
          <cx:pt idx="2">3. Страхование грузов</cx:pt>
          <cx:pt idx="3">4. Страхование от пожара и другого ущерба имуществу</cx:pt>
          <cx:pt idx="4">5. Страхование материальных убытков</cx:pt>
          <cx:pt idx="5">6. Страхование общей ответственности</cx:pt>
          <cx:pt idx="6">7. Несчастный случай и здоровье</cx:pt>
          <cx:pt idx="7">8. Другие страхование</cx:pt>
        </cx:lvl>
        <cx:lvl ptCount="0"/>
        <cx:lvl ptCount="0"/>
      </cx:strDim>
      <cx:numDim type="size">
        <cx:f>Лист1!$B$2:$B$9</cx:f>
        <cx:lvl ptCount="8" formatCode="0,00%">
          <cx:pt idx="0">0.44900000000000001</cx:pt>
          <cx:pt idx="1">0.012</cx:pt>
          <cx:pt idx="2">0.0080000000000000002</cx:pt>
          <cx:pt idx="3">0.189</cx:pt>
          <cx:pt idx="4">0.041000000000000002</cx:pt>
          <cx:pt idx="5">0.050999999999999997</cx:pt>
          <cx:pt idx="6">0.20000000000000001</cx:pt>
          <cx:pt idx="7">0.050000000000000003</cx:pt>
        </cx:lvl>
      </cx:numDim>
    </cx:data>
  </cx:chartData>
  <cx:chart>
    <cx:plotArea>
      <cx:plotAreaRegion>
        <cx:series layoutId="treemap" uniqueId="{A8A78FBF-66E0-4A2B-BE0C-D5EBE6BEB88B}" formatIdx="0">
          <cx:tx>
            <cx:txData>
              <cx:f>Лист1!$B$1</cx:f>
              <cx:v>Ряд 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chemeClr val="accent4"/>
              </a:solidFill>
            </cx:spPr>
          </cx:dataPt>
          <cx:dataPt idx="1">
            <cx:spPr>
              <a:solidFill>
                <a:schemeClr val="accent1">
                  <a:lumMod val="50000"/>
                </a:schemeClr>
              </a:solidFill>
            </cx:spPr>
          </cx:dataPt>
          <cx:dataPt idx="2">
            <cx:spPr>
              <a:solidFill>
                <a:srgbClr val="24767A"/>
              </a:solidFill>
            </cx:spPr>
          </cx:dataPt>
          <cx:dataPt idx="3">
            <cx:spPr>
              <a:solidFill>
                <a:srgbClr val="2351A5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5">
            <cx:spPr>
              <a:solidFill>
                <a:srgbClr val="911F53"/>
              </a:solidFill>
            </cx:spPr>
          </cx:dataPt>
          <cx:dataPt idx="6">
            <cx:spPr>
              <a:solidFill>
                <a:srgbClr val="009644"/>
              </a:solidFill>
            </cx:spPr>
          </cx:dataPt>
          <cx:dataPt idx="7">
            <cx:spPr>
              <a:solidFill>
                <a:schemeClr val="tx2">
                  <a:lumMod val="75000"/>
                </a:schemeClr>
              </a:solidFill>
            </cx:spPr>
          </cx:dataPt>
          <cx:dataPt idx="8">
            <cx:spPr>
              <a:solidFill>
                <a:srgbClr val="007FAC"/>
              </a:solidFill>
            </cx:spPr>
          </cx:dataPt>
          <cx:dataLabels pos="inEnd">
            <cx:numFmt formatCode="0,0%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500" b="1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500" b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. </cx:separator>
            <cx:dataLabel idx="0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44,9%</a:t>
                  </a:r>
                </a:p>
              </cx:txPr>
              <cx:visibility seriesName="0" categoryName="0" value="1"/>
              <cx:separator>. </cx:separator>
            </cx:dataLabel>
            <cx:dataLabel idx="3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18,9%</a:t>
                  </a:r>
                </a:p>
              </cx:txPr>
              <cx:visibility seriesName="0" categoryName="0" value="1"/>
              <cx:separator>. </cx:separator>
            </cx:dataLabel>
            <cx:dataLabel idx="4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4,1%</a:t>
                  </a:r>
                </a:p>
              </cx:txPr>
              <cx:visibility seriesName="0" categoryName="0" value="1"/>
              <cx:separator>. </cx:separator>
            </cx:dataLabel>
            <cx:dataLabel idx="5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 algn="just"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5,1%</a:t>
                  </a:r>
                </a:p>
              </cx:txPr>
              <cx:visibility seriesName="0" categoryName="0" value="1"/>
              <cx:separator>. </cx:separator>
            </cx:dataLabel>
            <cx:dataLabel idx="6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20,0%</a:t>
                  </a:r>
                </a:p>
              </cx:txPr>
              <cx:visibility seriesName="0" categoryName="0" value="1"/>
              <cx:separator>. </cx:separator>
            </cx:dataLabel>
            <cx:dataLabel idx="7" pos="inEnd">
              <cx:numFmt formatCode="0,0%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ru-RU" sz="1200" b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5,0%</a:t>
                  </a:r>
                </a:p>
              </cx:txPr>
              <cx:visibility seriesName="0" categoryName="0" value="1"/>
              <cx:separator>. </cx:separator>
            </cx:dataLabel>
            <cx:dataLabelHidden idx="1"/>
            <cx:dataLabelHidden idx="2"/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D17B4-18CA-46C7-B69B-2E5182F4B01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FA6E-5554-4269-819C-4FD7E2F65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5905905" y="243572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MARKET</a:t>
            </a:r>
          </a:p>
          <a:p>
            <a:pPr algn="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AGENCY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5" y="203743"/>
            <a:ext cx="617222" cy="6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49897" y="807747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7975" y="640722"/>
            <a:ext cx="1252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MARKET</a:t>
            </a:r>
          </a:p>
          <a:p>
            <a:pPr algn="ctr"/>
            <a:r>
              <a:rPr lang="en-U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AGENCY</a:t>
            </a:r>
            <a:endParaRPr 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37" y="154926"/>
            <a:ext cx="476250" cy="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94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82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3" y="2858807"/>
            <a:ext cx="9143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7" y="2639309"/>
            <a:ext cx="3196295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5" y="2858807"/>
            <a:ext cx="2930335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26" indent="0">
              <a:buNone/>
              <a:defRPr sz="2100"/>
            </a:lvl2pPr>
            <a:lvl3pPr marL="685851" indent="0">
              <a:buNone/>
              <a:defRPr sz="1800"/>
            </a:lvl3pPr>
            <a:lvl4pPr marL="1028777" indent="0">
              <a:buNone/>
              <a:defRPr sz="1500"/>
            </a:lvl4pPr>
            <a:lvl5pPr marL="1371703" indent="0">
              <a:buNone/>
              <a:defRPr sz="1500"/>
            </a:lvl5pPr>
            <a:lvl6pPr marL="1714629" indent="0">
              <a:buNone/>
              <a:defRPr sz="1500"/>
            </a:lvl6pPr>
            <a:lvl7pPr marL="2057554" indent="0">
              <a:buNone/>
              <a:defRPr sz="1500"/>
            </a:lvl7pPr>
            <a:lvl8pPr marL="2400480" indent="0">
              <a:buNone/>
              <a:defRPr sz="1500"/>
            </a:lvl8pPr>
            <a:lvl9pPr marL="2743406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08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9" y="312821"/>
            <a:ext cx="562777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0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9144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980038"/>
            <a:ext cx="367344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1" y="577086"/>
            <a:ext cx="7851259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5" y="4451554"/>
            <a:ext cx="4044547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6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5" y="4"/>
            <a:ext cx="4900187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663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8" y="846039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1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85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17" rtl="0" eaLnBrk="1" fontAlgn="auto" latinLnBrk="1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1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6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82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7" y="564049"/>
            <a:ext cx="4968014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30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144000" cy="378904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174237" y="2089867"/>
            <a:ext cx="2860703" cy="2095683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5079806" y="2089867"/>
            <a:ext cx="2860703" cy="2095683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Oval 20">
            <a:extLst>
              <a:ext uri="{FF2B5EF4-FFF2-40B4-BE49-F238E27FC236}">
                <a16:creationId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4301496" y="3923866"/>
            <a:ext cx="4429852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389664" y="3923866"/>
            <a:ext cx="4429852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8962" y="2195570"/>
            <a:ext cx="2058863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79100" y="2195570"/>
            <a:ext cx="2058863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59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5949280"/>
            <a:ext cx="8594923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2" y="6021289"/>
            <a:ext cx="792088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50" y="188640"/>
            <a:ext cx="4350619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88640"/>
            <a:ext cx="4374182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1" y="302190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3" y="302190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9" y="2708920"/>
            <a:ext cx="5197003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1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45397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7022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78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1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9" y="1690946"/>
            <a:ext cx="1674187" cy="415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9" y="2208064"/>
            <a:ext cx="1674187" cy="577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3" y="5835307"/>
            <a:ext cx="1674000" cy="254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3" y="4611909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44317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40991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4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41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27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2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84729" y="990620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4"/>
            <a:ext cx="86798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8"/>
            <a:ext cx="9144000" cy="260147"/>
            <a:chOff x="4379494" y="697832"/>
            <a:chExt cx="2586787" cy="168442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252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1063755"/>
            <a:ext cx="3282043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376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4"/>
            <a:ext cx="9144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5"/>
            <a:ext cx="13215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92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80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26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6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858807"/>
            <a:ext cx="9143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2639305"/>
            <a:ext cx="3196295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858807"/>
            <a:ext cx="2930334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532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312821"/>
            <a:ext cx="562777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74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9144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4"/>
            <a:ext cx="9144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68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9144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980038"/>
            <a:ext cx="367344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7851258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4" y="4451550"/>
            <a:ext cx="4044547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2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3"/>
            <a:ext cx="4900187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47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846035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74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120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751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564047"/>
            <a:ext cx="4968014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6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8594923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1" y="6021289"/>
            <a:ext cx="792088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49" y="188640"/>
            <a:ext cx="4350618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88640"/>
            <a:ext cx="4374182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0" y="302186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2" y="302186"/>
            <a:ext cx="2449835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8" y="2708920"/>
            <a:ext cx="5197003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034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63173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615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9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A818-3421-45C9-B593-1E8339A715E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5C74-DDB1-4EF4-B248-DE0396D1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1" r:id="rId20"/>
    <p:sldLayoutId id="2147483712" r:id="rId21"/>
  </p:sldLayoutIdLst>
  <p:hf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2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8" algn="l" defTabSz="68583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0" r:id="rId17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6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14/relationships/chartEx" Target="../charts/chartEx2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DA0E4-1A8C-CA42-8677-4EEAF8996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1595701"/>
            <a:ext cx="2867322" cy="8926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C399D-675B-A14D-B3D9-956A7949E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73" y="1683396"/>
            <a:ext cx="2021361" cy="3032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15">
            <a:extLst>
              <a:ext uri="{FF2B5EF4-FFF2-40B4-BE49-F238E27FC236}">
                <a16:creationId xmlns:a16="http://schemas.microsoft.com/office/drawing/2014/main" id="{6D841DBF-E3D6-5042-9E45-3BEE87F1A22D}"/>
              </a:ext>
            </a:extLst>
          </p:cNvPr>
          <p:cNvSpPr txBox="1"/>
          <p:nvPr/>
        </p:nvSpPr>
        <p:spPr>
          <a:xfrm>
            <a:off x="6219108" y="4801873"/>
            <a:ext cx="28664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Umid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Khudayberdiev</a:t>
            </a:r>
            <a:b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de-DE" sz="20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064CD-9D77-0C4E-9F86-C65B8BC851F0}"/>
              </a:ext>
            </a:extLst>
          </p:cNvPr>
          <p:cNvSpPr txBox="1"/>
          <p:nvPr/>
        </p:nvSpPr>
        <p:spPr>
          <a:xfrm>
            <a:off x="652096" y="802939"/>
            <a:ext cx="8010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/>
              <a:t>3rd CIS Islamic Banking and Finance Forum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62E8B-0AF2-D443-B2EF-35BD8F879032}"/>
              </a:ext>
            </a:extLst>
          </p:cNvPr>
          <p:cNvSpPr txBox="1"/>
          <p:nvPr/>
        </p:nvSpPr>
        <p:spPr>
          <a:xfrm>
            <a:off x="167375" y="6366665"/>
            <a:ext cx="8656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Hyatt Regency Hotel</a:t>
            </a:r>
            <a:r>
              <a:rPr lang="en-US" sz="1800" dirty="0"/>
              <a:t>, Tashkent</a:t>
            </a:r>
            <a:endParaRPr lang="ru-UZ" dirty="0"/>
          </a:p>
        </p:txBody>
      </p:sp>
      <p:sp>
        <p:nvSpPr>
          <p:cNvPr id="10" name="TextBox 102">
            <a:extLst>
              <a:ext uri="{FF2B5EF4-FFF2-40B4-BE49-F238E27FC236}">
                <a16:creationId xmlns:a16="http://schemas.microsoft.com/office/drawing/2014/main" id="{898E4577-4FD0-944F-B6C1-76716D63C18B}"/>
              </a:ext>
            </a:extLst>
          </p:cNvPr>
          <p:cNvSpPr txBox="1"/>
          <p:nvPr/>
        </p:nvSpPr>
        <p:spPr>
          <a:xfrm>
            <a:off x="352726" y="2667682"/>
            <a:ext cx="6189584" cy="272382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Customer oriented insurance </a:t>
            </a:r>
            <a:endParaRPr lang="uz-Cyrl-UZ" sz="3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uz-Cyrl-UZ" sz="3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3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Introduction of the new Project</a:t>
            </a: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</a:b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The first full-fledged Takaful Insurance company</a:t>
            </a: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in Uzbekistan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B9609C6-2C6A-E049-A45A-3C0FB5CF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6" y="241749"/>
            <a:ext cx="3940624" cy="5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21EA8-2A14-E844-ADCE-AA6579C62E2C}"/>
              </a:ext>
            </a:extLst>
          </p:cNvPr>
          <p:cNvSpPr txBox="1"/>
          <p:nvPr/>
        </p:nvSpPr>
        <p:spPr>
          <a:xfrm>
            <a:off x="4252216" y="63666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March 14, 2023 </a:t>
            </a:r>
            <a:endParaRPr lang="ru-UZ" dirty="0"/>
          </a:p>
        </p:txBody>
      </p:sp>
      <p:pic>
        <p:nvPicPr>
          <p:cNvPr id="1026" name="Picture 2" descr="https://alhudacibe.com/img01/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529" y="57878"/>
            <a:ext cx="23812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2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65333" y="279745"/>
            <a:ext cx="77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structure by products in comparison with CIS markets</a:t>
            </a:r>
            <a:endParaRPr lang="ru-RU" b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3" name="Диаграмма 52"/>
              <p:cNvGraphicFramePr/>
              <p:nvPr>
                <p:extLst>
                  <p:ext uri="{D42A27DB-BD31-4B8C-83A1-F6EECF244321}">
                    <p14:modId xmlns:p14="http://schemas.microsoft.com/office/powerpoint/2010/main" val="972142979"/>
                  </p:ext>
                </p:extLst>
              </p:nvPr>
            </p:nvGraphicFramePr>
            <p:xfrm>
              <a:off x="378703" y="1434186"/>
              <a:ext cx="4174247" cy="49449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3" name="Диаграмма 5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03" y="1434186"/>
                <a:ext cx="4174247" cy="4944908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1"/>
          <p:cNvSpPr txBox="1"/>
          <p:nvPr/>
        </p:nvSpPr>
        <p:spPr>
          <a:xfrm>
            <a:off x="1098106" y="2658781"/>
            <a:ext cx="1804106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Property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481404" y="4548636"/>
            <a:ext cx="1357712" cy="1086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Comprehensive Motor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5" y="1623371"/>
            <a:ext cx="999033" cy="9990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5" y="5031289"/>
            <a:ext cx="349879" cy="34987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7" y="3901794"/>
            <a:ext cx="835247" cy="83524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1" y="3906640"/>
            <a:ext cx="632660" cy="6284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78" y="1623372"/>
            <a:ext cx="672576" cy="672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4" y="5786955"/>
            <a:ext cx="268646" cy="268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7" y="5031289"/>
            <a:ext cx="321759" cy="32175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3" name="Диаграмма 32"/>
              <p:cNvGraphicFramePr/>
              <p:nvPr>
                <p:extLst>
                  <p:ext uri="{D42A27DB-BD31-4B8C-83A1-F6EECF244321}">
                    <p14:modId xmlns:p14="http://schemas.microsoft.com/office/powerpoint/2010/main" val="276345896"/>
                  </p:ext>
                </p:extLst>
              </p:nvPr>
            </p:nvGraphicFramePr>
            <p:xfrm>
              <a:off x="4675697" y="1429891"/>
              <a:ext cx="4361940" cy="49561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33" name="Диаграмма 3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5697" y="1429891"/>
                <a:ext cx="4361940" cy="4956183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1"/>
          <p:cNvSpPr txBox="1"/>
          <p:nvPr/>
        </p:nvSpPr>
        <p:spPr>
          <a:xfrm>
            <a:off x="8197931" y="6049086"/>
            <a:ext cx="611676" cy="325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z-Cyrl-UZ" b="1" dirty="0">
                <a:solidFill>
                  <a:schemeClr val="bg1"/>
                </a:solidFill>
              </a:rPr>
              <a:t>1,2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8604270" y="6058611"/>
            <a:ext cx="611676" cy="325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chemeClr val="bg1"/>
                </a:solidFill>
              </a:rPr>
              <a:t>0</a:t>
            </a:r>
            <a:r>
              <a:rPr lang="uz-Cyrl-UZ" sz="900" b="1" dirty="0">
                <a:solidFill>
                  <a:schemeClr val="bg1"/>
                </a:solidFill>
              </a:rPr>
              <a:t>,</a:t>
            </a:r>
            <a:r>
              <a:rPr lang="en-US" sz="900" b="1" dirty="0">
                <a:solidFill>
                  <a:schemeClr val="bg1"/>
                </a:solidFill>
              </a:rPr>
              <a:t>8%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4" y="1592341"/>
            <a:ext cx="1726470" cy="171488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9" y="5540599"/>
            <a:ext cx="338610" cy="3386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54" y="5806006"/>
            <a:ext cx="252606" cy="2526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2" y="4736961"/>
            <a:ext cx="388298" cy="3882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16" y="4722072"/>
            <a:ext cx="320359" cy="3203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19" y="4672586"/>
            <a:ext cx="419329" cy="4193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80" y="1592341"/>
            <a:ext cx="948664" cy="9486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68" y="5811367"/>
            <a:ext cx="229524" cy="229524"/>
          </a:xfrm>
          <a:prstGeom prst="rect">
            <a:avLst/>
          </a:prstGeom>
        </p:spPr>
      </p:pic>
      <p:sp>
        <p:nvSpPr>
          <p:cNvPr id="44" name="TextBox 1"/>
          <p:cNvSpPr txBox="1"/>
          <p:nvPr/>
        </p:nvSpPr>
        <p:spPr>
          <a:xfrm>
            <a:off x="2920342" y="2488809"/>
            <a:ext cx="1457992" cy="7055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Loan risk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1797335" y="5109892"/>
            <a:ext cx="1208721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Commercial general liability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004501" y="4993252"/>
            <a:ext cx="1804106" cy="87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Property insurance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273135" y="3380791"/>
            <a:ext cx="2050237" cy="1089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Comprehensive motor insurance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7679536" y="2676214"/>
            <a:ext cx="1205951" cy="8028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Medical and accident insurance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7299205" y="4824624"/>
            <a:ext cx="983307" cy="5284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Commercial general liability</a:t>
            </a:r>
            <a:endParaRPr lang="ru-RU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8112616" y="5088836"/>
            <a:ext cx="983307" cy="5284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Loan risk insurance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7323372" y="5663665"/>
            <a:ext cx="890402" cy="58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Other products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2936464" y="5403322"/>
            <a:ext cx="696714" cy="4982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Transport risks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3746202" y="5794799"/>
            <a:ext cx="890402" cy="4393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Cargo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4498585" y="934124"/>
            <a:ext cx="4716163" cy="445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Soviet-Union Countries (CIS)</a:t>
            </a:r>
          </a:p>
          <a:p>
            <a:pPr algn="ctr"/>
            <a:r>
              <a:rPr lang="ru-RU" sz="16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countries</a:t>
            </a:r>
            <a:r>
              <a:rPr lang="ru-RU" sz="1600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541636" y="958838"/>
            <a:ext cx="3898356" cy="445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Uzbekistan </a:t>
            </a:r>
            <a:r>
              <a:rPr lang="ru-RU" sz="2000" b="1" noProof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3825502" y="5033631"/>
            <a:ext cx="721212" cy="5536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Medical and accident insurance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51628" y="3937671"/>
            <a:ext cx="1459667" cy="1265977"/>
            <a:chOff x="3051628" y="3937671"/>
            <a:chExt cx="1459667" cy="1265977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427" y="3937671"/>
              <a:ext cx="388298" cy="388298"/>
            </a:xfrm>
            <a:prstGeom prst="rect">
              <a:avLst/>
            </a:prstGeom>
          </p:spPr>
        </p:pic>
        <p:sp>
          <p:nvSpPr>
            <p:cNvPr id="54" name="TextBox 1"/>
            <p:cNvSpPr txBox="1"/>
            <p:nvPr/>
          </p:nvSpPr>
          <p:spPr>
            <a:xfrm>
              <a:off x="3302574" y="4333486"/>
              <a:ext cx="1208721" cy="87016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Other products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51628" y="4800057"/>
              <a:ext cx="323601" cy="133139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/>
                <a:t>8,5%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4A3132-2E61-514F-806B-CAC0E5DD9899}"/>
              </a:ext>
            </a:extLst>
          </p:cNvPr>
          <p:cNvSpPr/>
          <p:nvPr/>
        </p:nvSpPr>
        <p:spPr>
          <a:xfrm>
            <a:off x="7890697" y="649077"/>
            <a:ext cx="1146940" cy="309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pic>
        <p:nvPicPr>
          <p:cNvPr id="48" name="Picture 2" descr="https://alhudacibe.com/img01/logo1.png">
            <a:extLst>
              <a:ext uri="{FF2B5EF4-FFF2-40B4-BE49-F238E27FC236}">
                <a16:creationId xmlns:a16="http://schemas.microsoft.com/office/drawing/2014/main" id="{CE9AC5B2-C17F-B144-8ACC-01C1A2F2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67" y="-174558"/>
            <a:ext cx="2171585" cy="13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3936CCF-40C2-B04A-8891-F253BC792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first: insurance</a:t>
            </a:r>
            <a:endParaRPr lang="ru-U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00BE1-A4C2-5A4C-8DB3-9B204EB9E9C2}"/>
              </a:ext>
            </a:extLst>
          </p:cNvPr>
          <p:cNvSpPr txBox="1"/>
          <p:nvPr/>
        </p:nvSpPr>
        <p:spPr>
          <a:xfrm>
            <a:off x="318499" y="1273997"/>
            <a:ext cx="85070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Страхование </a:t>
            </a:r>
            <a:r>
              <a:rPr lang="ru-RU" sz="2400" dirty="0">
                <a:solidFill>
                  <a:srgbClr val="5B5B5B"/>
                </a:solidFill>
                <a:latin typeface="Helvetica" pitchFamily="2" charset="0"/>
              </a:rPr>
              <a:t>– собирать у </a:t>
            </a:r>
            <a:r>
              <a:rPr lang="ru-RU" sz="2400" b="1" dirty="0">
                <a:solidFill>
                  <a:srgbClr val="5B5B5B"/>
                </a:solidFill>
                <a:latin typeface="Helvetica" pitchFamily="2" charset="0"/>
              </a:rPr>
              <a:t>многих</a:t>
            </a:r>
            <a:r>
              <a:rPr lang="ru-RU" sz="2400" dirty="0">
                <a:solidFill>
                  <a:srgbClr val="5B5B5B"/>
                </a:solidFill>
                <a:latin typeface="Helvetica" pitchFamily="2" charset="0"/>
              </a:rPr>
              <a:t> и платить малым!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 </a:t>
            </a:r>
          </a:p>
          <a:p>
            <a:endParaRPr lang="ru-RU" sz="2400" dirty="0">
              <a:solidFill>
                <a:srgbClr val="5B5B5B"/>
              </a:solidFill>
              <a:latin typeface="Helvetica" pitchFamily="2" charset="0"/>
            </a:endParaRPr>
          </a:p>
          <a:p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Много!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 Масштабирование и максимальный охват рынка возможен только через </a:t>
            </a:r>
            <a:r>
              <a:rPr lang="en-US" sz="2400" dirty="0">
                <a:solidFill>
                  <a:srgbClr val="5B5B5B"/>
                </a:solidFill>
                <a:effectLst/>
                <a:latin typeface="Helvetica" pitchFamily="2" charset="0"/>
              </a:rPr>
              <a:t>IT 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технологии. </a:t>
            </a:r>
            <a:endParaRPr lang="ru-RU" sz="2400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602BA-7EAF-A147-B6D7-34367EB4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4"/>
          <a:stretch/>
        </p:blipFill>
        <p:spPr>
          <a:xfrm>
            <a:off x="148281" y="3053893"/>
            <a:ext cx="8774266" cy="30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43EBB97-F0EE-F543-9C1B-61D64564B2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Customer wants changes after pandemic</a:t>
            </a:r>
            <a:endParaRPr lang="ru-U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83451-F5F3-B840-B6E7-A987E3B5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7" y="1373202"/>
            <a:ext cx="8266123" cy="4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3936CCF-40C2-B04A-8891-F253BC792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Churn rate 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почему люди не любят страховщиков</a:t>
            </a:r>
            <a:endParaRPr lang="ru-U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00BE1-A4C2-5A4C-8DB3-9B204EB9E9C2}"/>
              </a:ext>
            </a:extLst>
          </p:cNvPr>
          <p:cNvSpPr txBox="1"/>
          <p:nvPr/>
        </p:nvSpPr>
        <p:spPr>
          <a:xfrm>
            <a:off x="415545" y="4570353"/>
            <a:ext cx="85070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2. Страховщики говорят о неприятных вещах – смерть, ДТП, пожар, землетрясение, банкротство</a:t>
            </a:r>
          </a:p>
          <a:p>
            <a:endParaRPr lang="ru-RU" sz="2400" dirty="0">
              <a:solidFill>
                <a:srgbClr val="5B5B5B"/>
              </a:solidFill>
              <a:effectLst/>
              <a:latin typeface="Helvetica" pitchFamily="2" charset="0"/>
            </a:endParaRPr>
          </a:p>
          <a:p>
            <a:r>
              <a:rPr lang="ru-RU" sz="2400" dirty="0">
                <a:solidFill>
                  <a:srgbClr val="5B5B5B"/>
                </a:solidFill>
                <a:latin typeface="Helvetica" pitchFamily="2" charset="0"/>
              </a:rPr>
              <a:t>3. Уравниловка. Почему я должен платить как все? Почему моя страховая премия сгорает, за что?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3E6AB-7A60-8D43-92FB-27DAEE57460D}"/>
              </a:ext>
            </a:extLst>
          </p:cNvPr>
          <p:cNvSpPr txBox="1"/>
          <p:nvPr/>
        </p:nvSpPr>
        <p:spPr>
          <a:xfrm>
            <a:off x="415545" y="1318151"/>
            <a:ext cx="8507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B5B5B"/>
                </a:solidFill>
                <a:latin typeface="Helvetica" pitchFamily="2" charset="0"/>
              </a:rPr>
              <a:t>1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. Страховщики </a:t>
            </a:r>
            <a:r>
              <a:rPr lang="ru-RU" sz="2400" dirty="0">
                <a:solidFill>
                  <a:srgbClr val="5B5B5B"/>
                </a:solidFill>
                <a:latin typeface="Helvetica" pitchFamily="2" charset="0"/>
              </a:rPr>
              <a:t>с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купы на диалог и сервис. Нет коммуникации (забрал премию и убежал)</a:t>
            </a:r>
            <a:endParaRPr lang="ru-RU" sz="2400" dirty="0">
              <a:solidFill>
                <a:srgbClr val="5B5B5B"/>
              </a:solidFill>
              <a:latin typeface="Helvetica" pitchFamily="2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048B47A-6565-A145-B92F-49B77026BEAC}"/>
              </a:ext>
            </a:extLst>
          </p:cNvPr>
          <p:cNvCxnSpPr/>
          <p:nvPr/>
        </p:nvCxnSpPr>
        <p:spPr>
          <a:xfrm>
            <a:off x="688621" y="3025422"/>
            <a:ext cx="77893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A562C9-184C-E941-9CED-FB23DB3C8B66}"/>
              </a:ext>
            </a:extLst>
          </p:cNvPr>
          <p:cNvSpPr txBox="1"/>
          <p:nvPr/>
        </p:nvSpPr>
        <p:spPr>
          <a:xfrm>
            <a:off x="242648" y="3575351"/>
            <a:ext cx="119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UZ" dirty="0"/>
              <a:t>окупка полиса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37916-8BC7-F44A-8EF0-660D52D4BBEF}"/>
              </a:ext>
            </a:extLst>
          </p:cNvPr>
          <p:cNvSpPr txBox="1"/>
          <p:nvPr/>
        </p:nvSpPr>
        <p:spPr>
          <a:xfrm>
            <a:off x="3550292" y="3575351"/>
            <a:ext cx="15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Продление</a:t>
            </a:r>
            <a:r>
              <a:rPr lang="ru-UZ" dirty="0"/>
              <a:t> полиса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E5894-2B91-5B49-93BA-77E7F89708F7}"/>
              </a:ext>
            </a:extLst>
          </p:cNvPr>
          <p:cNvSpPr txBox="1"/>
          <p:nvPr/>
        </p:nvSpPr>
        <p:spPr>
          <a:xfrm>
            <a:off x="6716826" y="3575350"/>
            <a:ext cx="15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Продление</a:t>
            </a:r>
            <a:r>
              <a:rPr lang="ru-UZ" dirty="0"/>
              <a:t> полиса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EE76CB6-9995-3B49-BFCF-53FADE2F6A74}"/>
              </a:ext>
            </a:extLst>
          </p:cNvPr>
          <p:cNvCxnSpPr>
            <a:cxnSpLocks/>
          </p:cNvCxnSpPr>
          <p:nvPr/>
        </p:nvCxnSpPr>
        <p:spPr>
          <a:xfrm flipV="1">
            <a:off x="4315146" y="2149148"/>
            <a:ext cx="0" cy="23212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A4C0AEA-2139-1341-9B87-503D9D619073}"/>
              </a:ext>
            </a:extLst>
          </p:cNvPr>
          <p:cNvCxnSpPr>
            <a:cxnSpLocks/>
          </p:cNvCxnSpPr>
          <p:nvPr/>
        </p:nvCxnSpPr>
        <p:spPr>
          <a:xfrm flipV="1">
            <a:off x="7490115" y="2149148"/>
            <a:ext cx="0" cy="23212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B4EB4C65-D784-AA44-A595-F0D1679BF153}"/>
              </a:ext>
            </a:extLst>
          </p:cNvPr>
          <p:cNvSpPr/>
          <p:nvPr/>
        </p:nvSpPr>
        <p:spPr>
          <a:xfrm>
            <a:off x="1309511" y="2336800"/>
            <a:ext cx="2810933" cy="1320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881F9F3-BB01-634D-B29D-E3FDA923A4DE}"/>
              </a:ext>
            </a:extLst>
          </p:cNvPr>
          <p:cNvSpPr/>
          <p:nvPr/>
        </p:nvSpPr>
        <p:spPr>
          <a:xfrm>
            <a:off x="4509849" y="2336800"/>
            <a:ext cx="2810933" cy="1320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7FA5BDE-798A-6443-9962-593020A1935E}"/>
              </a:ext>
            </a:extLst>
          </p:cNvPr>
          <p:cNvSpPr/>
          <p:nvPr/>
        </p:nvSpPr>
        <p:spPr>
          <a:xfrm>
            <a:off x="688621" y="2912533"/>
            <a:ext cx="237068" cy="225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6D9A088-1A19-2343-9B65-0E15A8532A66}"/>
              </a:ext>
            </a:extLst>
          </p:cNvPr>
          <p:cNvSpPr/>
          <p:nvPr/>
        </p:nvSpPr>
        <p:spPr>
          <a:xfrm>
            <a:off x="4196612" y="2897565"/>
            <a:ext cx="237068" cy="225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B615918-248A-004C-9F51-A3EC47CDE609}"/>
              </a:ext>
            </a:extLst>
          </p:cNvPr>
          <p:cNvSpPr/>
          <p:nvPr/>
        </p:nvSpPr>
        <p:spPr>
          <a:xfrm>
            <a:off x="7368789" y="2886276"/>
            <a:ext cx="237068" cy="225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4710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From 2021 Conventional insurance company - Apex insurance started Takaful Window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Brand name – Apex Takaful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Insurance Portfolio structure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Motor insurance – 70%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Travel insurance – 28%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Others – 2%</a:t>
            </a:r>
          </a:p>
        </p:txBody>
      </p:sp>
      <p:pic>
        <p:nvPicPr>
          <p:cNvPr id="5122" name="Picture 2" descr="Apex Takaful - Home | Facebook">
            <a:extLst>
              <a:ext uri="{FF2B5EF4-FFF2-40B4-BE49-F238E27FC236}">
                <a16:creationId xmlns:a16="http://schemas.microsoft.com/office/drawing/2014/main" id="{A5BF797D-0923-0049-8A6F-0FB65A6B7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23669" r="19192" b="23947"/>
          <a:stretch/>
        </p:blipFill>
        <p:spPr bwMode="auto">
          <a:xfrm>
            <a:off x="5348638" y="2556085"/>
            <a:ext cx="3484345" cy="10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0" y="1698172"/>
            <a:ext cx="47202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O’</a:t>
            </a:r>
            <a:r>
              <a:rPr lang="en-GB" sz="2500" dirty="0" err="1"/>
              <a:t>zARO</a:t>
            </a:r>
            <a:r>
              <a:rPr lang="en-GB" sz="2500" dirty="0"/>
              <a:t> – public Islamic insurance society.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500" dirty="0"/>
              <a:t>Offers wide range of Islamic financial services such as motor, public mutual insurance</a:t>
            </a:r>
            <a:r>
              <a:rPr lang="en-US" sz="2500" dirty="0"/>
              <a:t>, mortgage and so</a:t>
            </a:r>
            <a:r>
              <a:rPr lang="en-GB" sz="2500" dirty="0"/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500" dirty="0"/>
              <a:t>Insurance marketing instrument and sales developed conservatively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Now refocuses on consulting services on Islamic finance and education</a:t>
            </a:r>
            <a:endParaRPr lang="ru-UZ" sz="2500" dirty="0"/>
          </a:p>
        </p:txBody>
      </p:sp>
      <p:pic>
        <p:nvPicPr>
          <p:cNvPr id="12290" name="Picture 2" descr="ru}Страховая компания «UZARO» запустила уникальную программу взаимного  страхования «AVTOIJARA»{:}{:uz}«UZARO» sug'urta kompaniyasi «AVTOIJARA»  nomli yangi o'zaro sug'urta dasturini ishga tushirdi{:} -">
            <a:extLst>
              <a:ext uri="{FF2B5EF4-FFF2-40B4-BE49-F238E27FC236}">
                <a16:creationId xmlns:a16="http://schemas.microsoft.com/office/drawing/2014/main" id="{CD265096-30FC-A342-9C3A-6F7F617D9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5" b="13411"/>
          <a:stretch/>
        </p:blipFill>
        <p:spPr bwMode="auto">
          <a:xfrm>
            <a:off x="5591502" y="1789158"/>
            <a:ext cx="3155731" cy="19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Development Problems (Challenges and Issues):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Apex Takaful enters the market without certain marketing strategy. Didn’t continue started dialogue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Clients have doubts to Islamic Window model in the borders of Conventional insurance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O’zARO</a:t>
            </a:r>
            <a:r>
              <a:rPr lang="en-US" sz="2500" dirty="0"/>
              <a:t> has difficulties - because people have doubts to rely on the company without license.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There is no legislation background, lack of investment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Poor financial and insurance knowledge (culture)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Islamic banking environment not developed yet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98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TAKAFUL practices in Uzbekistan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98F8-DD25-1C40-B353-B93B8C78CFA9}"/>
              </a:ext>
            </a:extLst>
          </p:cNvPr>
          <p:cNvSpPr txBox="1"/>
          <p:nvPr/>
        </p:nvSpPr>
        <p:spPr>
          <a:xfrm>
            <a:off x="871261" y="1698172"/>
            <a:ext cx="7826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Development Benefits: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Mostly Muslim population – 95%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Young population –– 70% (15-64 age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Conventional insurance covers mostly B2B and compulsory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Individuals market almost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Businesses have demand to Halal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Government is planning to adopt the declaration that can open path to Takaful and Islamic investment</a:t>
            </a:r>
          </a:p>
          <a:p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326F76-E794-4349-BABE-569ED0586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7" y="5718068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96993"/>
            <a:ext cx="7886700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Uzbek full-fledged TAKAFUL Company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(project)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BEA89-2FD5-DA4A-ADDD-8786B110406F}"/>
              </a:ext>
            </a:extLst>
          </p:cNvPr>
          <p:cNvSpPr txBox="1"/>
          <p:nvPr/>
        </p:nvSpPr>
        <p:spPr>
          <a:xfrm>
            <a:off x="871261" y="1698172"/>
            <a:ext cx="782642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Project Started from 2022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Strategy</a:t>
            </a:r>
          </a:p>
          <a:p>
            <a:r>
              <a:rPr lang="en-US" sz="2500" dirty="0"/>
              <a:t>Planning to Build Takaful company on the basis of General insurance license, using mostly Waqf model.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Marketing</a:t>
            </a:r>
          </a:p>
          <a:p>
            <a:r>
              <a:rPr lang="en-US" sz="2500" dirty="0"/>
              <a:t>Analyzing market, build communication and brand strategy, conducting surveys, focus on individuals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Digital</a:t>
            </a:r>
          </a:p>
          <a:p>
            <a:r>
              <a:rPr lang="en-US" sz="2500" dirty="0"/>
              <a:t>IT base company with all instruments</a:t>
            </a:r>
            <a:endParaRPr lang="ru-RU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Sharia standards</a:t>
            </a:r>
          </a:p>
          <a:p>
            <a:r>
              <a:rPr lang="en-US" sz="2500" dirty="0"/>
              <a:t>We have our local consulting partner</a:t>
            </a:r>
          </a:p>
          <a:p>
            <a:r>
              <a:rPr lang="en-US" sz="2500" dirty="0"/>
              <a:t>Also we are negotiating with </a:t>
            </a:r>
            <a:r>
              <a:rPr lang="en-US" sz="2500" dirty="0" err="1"/>
              <a:t>AlHuda</a:t>
            </a:r>
            <a:r>
              <a:rPr lang="en-US" sz="2500" dirty="0"/>
              <a:t> CIBE on Takaful consulting</a:t>
            </a:r>
          </a:p>
        </p:txBody>
      </p:sp>
    </p:spTree>
    <p:extLst>
      <p:ext uri="{BB962C8B-B14F-4D97-AF65-F5344CB8AC3E}">
        <p14:creationId xmlns:p14="http://schemas.microsoft.com/office/powerpoint/2010/main" val="323765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96993"/>
            <a:ext cx="7886700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Uzbek full-fledged TAKAFUL Company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(project)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BEA89-2FD5-DA4A-ADDD-8786B110406F}"/>
              </a:ext>
            </a:extLst>
          </p:cNvPr>
          <p:cNvSpPr txBox="1"/>
          <p:nvPr/>
        </p:nvSpPr>
        <p:spPr>
          <a:xfrm>
            <a:off x="871261" y="1698172"/>
            <a:ext cx="782642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have own Media company that have 80% coverage of media and advertisement market. We have up to 70% discount form media </a:t>
            </a:r>
            <a:r>
              <a:rPr lang="en-US" sz="2500" dirty="0" err="1"/>
              <a:t>tarif</a:t>
            </a:r>
            <a:r>
              <a:rPr lang="en-US" sz="25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own SMM team, with audience more than 14M followers. 50K followers per celebrity or influencer.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Our CRM base counts more than 1M warm lids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/>
              <a:t>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We are designing sales strategy on online sales and through well educated and structured call-center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B2B – we are preparing team for corporate sales</a:t>
            </a:r>
          </a:p>
        </p:txBody>
      </p:sp>
    </p:spTree>
    <p:extLst>
      <p:ext uri="{BB962C8B-B14F-4D97-AF65-F5344CB8AC3E}">
        <p14:creationId xmlns:p14="http://schemas.microsoft.com/office/powerpoint/2010/main" val="59796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FA127-EFDF-C046-A1CF-8B1B4A0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 will talk about…</a:t>
            </a:r>
            <a:endParaRPr lang="ru-UZ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7C21F-DB3B-A545-BCE6-94D59D03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Insurance marketing facts: What about clients?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Insurance vs Customer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First Uzbek full-fledged Takaful company (project)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4000" dirty="0">
                <a:latin typeface="+mj-lt"/>
              </a:rPr>
              <a:t>Mission and views. Partnership opportunities</a:t>
            </a:r>
            <a:r>
              <a:rPr lang="ru-RU" sz="4000" dirty="0">
                <a:latin typeface="+mj-lt"/>
              </a:rPr>
              <a:t>.</a:t>
            </a: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63" y="453284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7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FA127-EFDF-C046-A1CF-8B1B4A0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Mission and background </a:t>
            </a:r>
            <a:endParaRPr lang="ru-UZ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7C21F-DB3B-A545-BCE6-94D59D03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3000" b="1" dirty="0">
                <a:latin typeface="+mj-lt"/>
              </a:rPr>
              <a:t>Mission: </a:t>
            </a:r>
            <a:r>
              <a:rPr lang="en-US" sz="3000" dirty="0">
                <a:latin typeface="+mj-lt"/>
              </a:rPr>
              <a:t>Hoping the blessing of Allah to be the first to provide the comprehensive</a:t>
            </a:r>
            <a:r>
              <a:rPr lang="ru-RU" sz="3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Takaful solution to Uzbek society. (</a:t>
            </a:r>
            <a:r>
              <a:rPr lang="en-US" sz="3000" b="1" dirty="0" err="1">
                <a:latin typeface="+mj-lt"/>
              </a:rPr>
              <a:t>Fard</a:t>
            </a:r>
            <a:r>
              <a:rPr lang="en-US" sz="3000" b="1" dirty="0">
                <a:latin typeface="+mj-lt"/>
              </a:rPr>
              <a:t> al-</a:t>
            </a:r>
            <a:r>
              <a:rPr lang="en-US" sz="3000" b="1" dirty="0" err="1">
                <a:latin typeface="+mj-lt"/>
              </a:rPr>
              <a:t>Kifayah</a:t>
            </a:r>
            <a:r>
              <a:rPr lang="en-US" sz="3000" dirty="0">
                <a:latin typeface="+mj-lt"/>
              </a:rPr>
              <a:t>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b="1" dirty="0">
                <a:latin typeface="+mj-lt"/>
              </a:rPr>
              <a:t>Background</a:t>
            </a:r>
            <a:r>
              <a:rPr lang="en-US" sz="3000" dirty="0">
                <a:latin typeface="+mj-lt"/>
              </a:rPr>
              <a:t>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9</a:t>
            </a:r>
            <a:r>
              <a:rPr lang="ru-RU" sz="3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years of experience in insurance, inc..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600" i="1" dirty="0">
                <a:latin typeface="+mj-lt"/>
              </a:rPr>
              <a:t>2 years – Insurance Supervisory Board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600" i="1" dirty="0">
                <a:latin typeface="+mj-lt"/>
              </a:rPr>
              <a:t>10 years – Top management</a:t>
            </a:r>
            <a:endParaRPr lang="en-US" sz="26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000" dirty="0">
                <a:latin typeface="+mj-lt"/>
              </a:rPr>
              <a:t>Tight networking among insurance professionals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000" dirty="0">
              <a:latin typeface="+mj-lt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4109A-994F-D944-A39D-DC4732CF7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3" y="5858671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6" y="5776398"/>
            <a:ext cx="2573408" cy="801129"/>
          </a:xfrm>
          <a:prstGeom prst="rect">
            <a:avLst/>
          </a:prstGeom>
        </p:spPr>
      </p:pic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39367"/>
            <a:ext cx="7886700" cy="5770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Partnership opportunities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A241D-452D-664F-BE5E-F21613D316F0}"/>
              </a:ext>
            </a:extLst>
          </p:cNvPr>
          <p:cNvSpPr txBox="1"/>
          <p:nvPr/>
        </p:nvSpPr>
        <p:spPr>
          <a:xfrm>
            <a:off x="871261" y="1698172"/>
            <a:ext cx="78264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At this point of advancement of our product we came to idea that we have not enough experience in Takaful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Now we are open to partnership with International Takaful operator with best experience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 see partnership through investment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 are ready to provide all necessary information to our future partners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Welcome to Uzbekistan!!!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909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3EA85-3551-FD48-A41B-8841427E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6" y="5776398"/>
            <a:ext cx="2573408" cy="801129"/>
          </a:xfrm>
          <a:prstGeom prst="rect">
            <a:avLst/>
          </a:prstGeom>
        </p:spPr>
      </p:pic>
      <p:sp>
        <p:nvSpPr>
          <p:cNvPr id="7" name="TextBox 102">
            <a:extLst>
              <a:ext uri="{FF2B5EF4-FFF2-40B4-BE49-F238E27FC236}">
                <a16:creationId xmlns:a16="http://schemas.microsoft.com/office/drawing/2014/main" id="{133812C8-429E-AF48-8758-A822F2AFD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912927"/>
            <a:ext cx="7886700" cy="25160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alhudacibe.com/img01/logo1.png">
            <a:extLst>
              <a:ext uri="{FF2B5EF4-FFF2-40B4-BE49-F238E27FC236}">
                <a16:creationId xmlns:a16="http://schemas.microsoft.com/office/drawing/2014/main" id="{42283F0B-3D04-A849-9B0A-2D55DE27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90364"/>
            <a:ext cx="23812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9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600EB1-47F3-A045-AF91-90F81992C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Republic of Uzbekistan</a:t>
            </a:r>
            <a:endParaRPr lang="ru-U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3729C-CBF5-7148-BAA2-ED3AD1902E91}"/>
              </a:ext>
            </a:extLst>
          </p:cNvPr>
          <p:cNvSpPr txBox="1"/>
          <p:nvPr/>
        </p:nvSpPr>
        <p:spPr>
          <a:xfrm>
            <a:off x="871261" y="1698172"/>
            <a:ext cx="7826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Fast growing economy in Central Asia</a:t>
            </a:r>
            <a:endParaRPr lang="ru-RU" sz="25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The</a:t>
            </a:r>
            <a:r>
              <a:rPr lang="ru-RU" sz="2500" dirty="0"/>
              <a:t> </a:t>
            </a:r>
            <a:r>
              <a:rPr lang="en-US" sz="2500" dirty="0"/>
              <a:t>largest population in region - 35M+ people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95% of population are Muslims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The historical land of </a:t>
            </a:r>
            <a:r>
              <a:rPr lang="en-US" sz="2500" dirty="0" err="1"/>
              <a:t>Burhoniddin</a:t>
            </a:r>
            <a:r>
              <a:rPr lang="en-US" sz="2500" dirty="0"/>
              <a:t> al-</a:t>
            </a:r>
            <a:r>
              <a:rPr lang="en-US" sz="2500" dirty="0" err="1"/>
              <a:t>Marginoniy</a:t>
            </a:r>
            <a:r>
              <a:rPr lang="en-US" sz="2500" dirty="0"/>
              <a:t>, Imam al-</a:t>
            </a:r>
            <a:r>
              <a:rPr lang="en-US" sz="2500" dirty="0" err="1"/>
              <a:t>Moturidiy</a:t>
            </a:r>
            <a:r>
              <a:rPr lang="en-US" sz="2500" dirty="0"/>
              <a:t>, Imam at-</a:t>
            </a:r>
            <a:r>
              <a:rPr lang="en-US" sz="2500" dirty="0" err="1"/>
              <a:t>Termiziy</a:t>
            </a:r>
            <a:r>
              <a:rPr lang="en-US" sz="2500" dirty="0"/>
              <a:t> and Imam al-Bukhari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dirty="0"/>
              <a:t>New political course open to business and also financial services sector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en-US" sz="2500" dirty="0"/>
          </a:p>
          <a:p>
            <a:pPr marL="342900" indent="-342900">
              <a:buFont typeface="Wingdings" pitchFamily="2" charset="2"/>
              <a:buChar char="§"/>
            </a:pPr>
            <a:endParaRPr lang="ru-UZ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2ACAC-222F-BD46-AFB6-1E5A2DE51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3" y="5406284"/>
            <a:ext cx="2573408" cy="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48" y="279134"/>
            <a:ext cx="721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Infrostructure of the national insurance market</a:t>
            </a:r>
            <a:endParaRPr lang="uz-Cyrl-UZ" b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235402" y="1009111"/>
            <a:ext cx="5040292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15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Supervisory board</a:t>
            </a:r>
            <a:br>
              <a:rPr lang="en-US" sz="15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15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Ministry of finance </a:t>
            </a:r>
            <a:endParaRPr lang="ru-RU" sz="1500" dirty="0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50755" y="2084575"/>
            <a:ext cx="2561684" cy="643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1CADE4"/>
              </a:buClr>
              <a:buNone/>
              <a:defRPr/>
            </a:pPr>
            <a:r>
              <a:rPr lang="en-US" sz="1400" b="1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Fund</a:t>
            </a:r>
            <a:r>
              <a:rPr lang="en-US" sz="1400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for Guaranteeing Payments for Compulsory third partie motor insurance</a:t>
            </a:r>
            <a:endParaRPr lang="ru-RU" sz="1400" noProof="1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6832679" y="2084575"/>
            <a:ext cx="1766501" cy="858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  <a:defRPr/>
            </a:pPr>
            <a:r>
              <a:rPr lang="en-US" sz="1400" b="1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ASSOCIATION</a:t>
            </a:r>
            <a:r>
              <a:rPr lang="en-US" sz="1400" noProof="1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of Professional Participants of the Insurance Market</a:t>
            </a:r>
            <a:endParaRPr lang="ru-RU" sz="1400" noProof="1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91798" y="4254592"/>
            <a:ext cx="2164870" cy="643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1CADE4"/>
              </a:buClr>
              <a:buNone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Insurers</a:t>
            </a:r>
            <a:r>
              <a:rPr kumimoji="0" lang="uz-Cyrl-UZ" sz="1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(42):</a:t>
            </a:r>
            <a:br>
              <a:rPr lang="en-US" sz="1400" i="1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</a:br>
            <a:r>
              <a:rPr lang="uz-Cyrl-U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- </a:t>
            </a:r>
            <a:r>
              <a:rPr lang="en-US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General</a:t>
            </a:r>
            <a:r>
              <a:rPr lang="uz-Cyrl-UZ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(34)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 - </a:t>
            </a:r>
            <a:r>
              <a:rPr lang="en-US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Life</a:t>
            </a:r>
            <a:r>
              <a:rPr lang="uz-Cyrl-UZ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(8</a:t>
            </a:r>
            <a:r>
              <a:rPr lang="ru-RU" sz="1400" dirty="0">
                <a:solidFill>
                  <a:srgbClr val="002060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ru-RU" sz="1400" i="1" dirty="0">
              <a:solidFill>
                <a:srgbClr val="00206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5898408" y="5695636"/>
            <a:ext cx="2128545" cy="429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Assistants, adjusters and surveyors (22)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2092490" y="5711764"/>
            <a:ext cx="1395308" cy="429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Insurance brokers</a:t>
            </a:r>
            <a:r>
              <a:rPr kumimoji="0" lang="uz-Cyrl-UZ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 (5)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Oval 96">
            <a:extLst>
              <a:ext uri="{FF2B5EF4-FFF2-40B4-BE49-F238E27FC236}">
                <a16:creationId xmlns:a16="http://schemas.microsoft.com/office/drawing/2014/main" id="{F127AB38-FE24-4D5D-8898-48DF828B7D40}"/>
              </a:ext>
            </a:extLst>
          </p:cNvPr>
          <p:cNvSpPr/>
          <p:nvPr/>
        </p:nvSpPr>
        <p:spPr>
          <a:xfrm rot="1267813">
            <a:off x="3571339" y="5589828"/>
            <a:ext cx="633854" cy="633854"/>
          </a:xfrm>
          <a:prstGeom prst="ellipse">
            <a:avLst/>
          </a:pr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95">
            <a:extLst>
              <a:ext uri="{FF2B5EF4-FFF2-40B4-BE49-F238E27FC236}">
                <a16:creationId xmlns:a16="http://schemas.microsoft.com/office/drawing/2014/main" id="{6B4FE019-6CDC-48AF-AA3B-CF7A708ED772}"/>
              </a:ext>
            </a:extLst>
          </p:cNvPr>
          <p:cNvSpPr/>
          <p:nvPr/>
        </p:nvSpPr>
        <p:spPr>
          <a:xfrm rot="1267813">
            <a:off x="2513282" y="4543406"/>
            <a:ext cx="633854" cy="633854"/>
          </a:xfrm>
          <a:prstGeom prst="ellipse">
            <a:avLst/>
          </a:prstGeom>
          <a:solidFill>
            <a:srgbClr val="42B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97">
            <a:extLst>
              <a:ext uri="{FF2B5EF4-FFF2-40B4-BE49-F238E27FC236}">
                <a16:creationId xmlns:a16="http://schemas.microsoft.com/office/drawing/2014/main" id="{D30E8E6D-FA1B-4679-BE63-C8A76CAB66FD}"/>
              </a:ext>
            </a:extLst>
          </p:cNvPr>
          <p:cNvSpPr/>
          <p:nvPr/>
        </p:nvSpPr>
        <p:spPr>
          <a:xfrm rot="1267813">
            <a:off x="5171614" y="5588329"/>
            <a:ext cx="633854" cy="633854"/>
          </a:xfrm>
          <a:prstGeom prst="ellipse">
            <a:avLst/>
          </a:prstGeom>
          <a:solidFill>
            <a:srgbClr val="2683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98">
            <a:extLst>
              <a:ext uri="{FF2B5EF4-FFF2-40B4-BE49-F238E27FC236}">
                <a16:creationId xmlns:a16="http://schemas.microsoft.com/office/drawing/2014/main" id="{0110114F-A81A-4D02-9F7E-63E58A41147C}"/>
              </a:ext>
            </a:extLst>
          </p:cNvPr>
          <p:cNvSpPr/>
          <p:nvPr/>
        </p:nvSpPr>
        <p:spPr>
          <a:xfrm rot="1267813">
            <a:off x="6192611" y="4554305"/>
            <a:ext cx="633854" cy="633854"/>
          </a:xfrm>
          <a:prstGeom prst="ellipse">
            <a:avLst/>
          </a:prstGeom>
          <a:solidFill>
            <a:srgbClr val="27CE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44">
            <a:extLst>
              <a:ext uri="{FF2B5EF4-FFF2-40B4-BE49-F238E27FC236}">
                <a16:creationId xmlns:a16="http://schemas.microsoft.com/office/drawing/2014/main" id="{865F5BA2-10BE-4C30-AE8B-66AF27F9721B}"/>
              </a:ext>
            </a:extLst>
          </p:cNvPr>
          <p:cNvGrpSpPr/>
          <p:nvPr/>
        </p:nvGrpSpPr>
        <p:grpSpPr>
          <a:xfrm rot="1267813">
            <a:off x="3341694" y="4503421"/>
            <a:ext cx="894737" cy="892593"/>
            <a:chOff x="4949768" y="3468925"/>
            <a:chExt cx="1023989" cy="1021535"/>
          </a:xfrm>
          <a:solidFill>
            <a:srgbClr val="42BA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A8AEA913-92D0-4F18-B84B-2632FEB8F871}"/>
                </a:ext>
              </a:extLst>
            </p:cNvPr>
            <p:cNvSpPr/>
            <p:nvPr/>
          </p:nvSpPr>
          <p:spPr>
            <a:xfrm rot="8033242">
              <a:off x="4933409" y="3485284"/>
              <a:ext cx="940158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40">
              <a:extLst>
                <a:ext uri="{FF2B5EF4-FFF2-40B4-BE49-F238E27FC236}">
                  <a16:creationId xmlns:a16="http://schemas.microsoft.com/office/drawing/2014/main" id="{5E124F88-6757-4964-9228-F96E326388C4}"/>
                </a:ext>
              </a:extLst>
            </p:cNvPr>
            <p:cNvSpPr/>
            <p:nvPr/>
          </p:nvSpPr>
          <p:spPr>
            <a:xfrm rot="5400000">
              <a:off x="5557480" y="4074183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45">
            <a:extLst>
              <a:ext uri="{FF2B5EF4-FFF2-40B4-BE49-F238E27FC236}">
                <a16:creationId xmlns:a16="http://schemas.microsoft.com/office/drawing/2014/main" id="{A0E380D1-830A-4D69-B573-58F7EEA169CA}"/>
              </a:ext>
            </a:extLst>
          </p:cNvPr>
          <p:cNvGrpSpPr/>
          <p:nvPr/>
        </p:nvGrpSpPr>
        <p:grpSpPr>
          <a:xfrm rot="1267813">
            <a:off x="4221306" y="4887339"/>
            <a:ext cx="910393" cy="858079"/>
            <a:chOff x="6039431" y="3513963"/>
            <a:chExt cx="1041907" cy="982036"/>
          </a:xfrm>
          <a:solidFill>
            <a:srgbClr val="1CADE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CD6097C7-30D5-4FFD-A105-02D074143401}"/>
                </a:ext>
              </a:extLst>
            </p:cNvPr>
            <p:cNvSpPr/>
            <p:nvPr/>
          </p:nvSpPr>
          <p:spPr>
            <a:xfrm rot="5400000">
              <a:off x="6023072" y="3572201"/>
              <a:ext cx="940157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41">
              <a:extLst>
                <a:ext uri="{FF2B5EF4-FFF2-40B4-BE49-F238E27FC236}">
                  <a16:creationId xmlns:a16="http://schemas.microsoft.com/office/drawing/2014/main" id="{A66988D2-5EE1-41E0-8FB9-B236BD886627}"/>
                </a:ext>
              </a:extLst>
            </p:cNvPr>
            <p:cNvSpPr/>
            <p:nvPr/>
          </p:nvSpPr>
          <p:spPr>
            <a:xfrm rot="2700000">
              <a:off x="6665061" y="3763053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46">
            <a:extLst>
              <a:ext uri="{FF2B5EF4-FFF2-40B4-BE49-F238E27FC236}">
                <a16:creationId xmlns:a16="http://schemas.microsoft.com/office/drawing/2014/main" id="{EA465519-3AAF-4B86-BD49-33B9ED4EA9B3}"/>
              </a:ext>
            </a:extLst>
          </p:cNvPr>
          <p:cNvGrpSpPr/>
          <p:nvPr/>
        </p:nvGrpSpPr>
        <p:grpSpPr>
          <a:xfrm rot="1267813">
            <a:off x="5133534" y="4504479"/>
            <a:ext cx="896751" cy="894897"/>
            <a:chOff x="6863408" y="2730302"/>
            <a:chExt cx="1026294" cy="1024172"/>
          </a:xfrm>
          <a:solidFill>
            <a:srgbClr val="2683C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5EA1E711-66CD-41B8-84C0-6CAF2168C84D}"/>
                </a:ext>
              </a:extLst>
            </p:cNvPr>
            <p:cNvSpPr/>
            <p:nvPr/>
          </p:nvSpPr>
          <p:spPr>
            <a:xfrm rot="2633242">
              <a:off x="6863408" y="2847034"/>
              <a:ext cx="940157" cy="90744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42">
              <a:extLst>
                <a:ext uri="{FF2B5EF4-FFF2-40B4-BE49-F238E27FC236}">
                  <a16:creationId xmlns:a16="http://schemas.microsoft.com/office/drawing/2014/main" id="{91F199D2-CA64-4599-BE1E-D35BEB00598B}"/>
                </a:ext>
              </a:extLst>
            </p:cNvPr>
            <p:cNvSpPr/>
            <p:nvPr/>
          </p:nvSpPr>
          <p:spPr>
            <a:xfrm>
              <a:off x="7224335" y="2730302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Oval 96">
            <a:extLst>
              <a:ext uri="{FF2B5EF4-FFF2-40B4-BE49-F238E27FC236}">
                <a16:creationId xmlns:a16="http://schemas.microsoft.com/office/drawing/2014/main" id="{F127AB38-FE24-4D5D-8898-48DF828B7D40}"/>
              </a:ext>
            </a:extLst>
          </p:cNvPr>
          <p:cNvSpPr/>
          <p:nvPr/>
        </p:nvSpPr>
        <p:spPr>
          <a:xfrm rot="13491863">
            <a:off x="6013933" y="2319452"/>
            <a:ext cx="725420" cy="725420"/>
          </a:xfrm>
          <a:prstGeom prst="ellipse">
            <a:avLst/>
          </a:prstGeom>
          <a:solidFill>
            <a:srgbClr val="42B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97">
            <a:extLst>
              <a:ext uri="{FF2B5EF4-FFF2-40B4-BE49-F238E27FC236}">
                <a16:creationId xmlns:a16="http://schemas.microsoft.com/office/drawing/2014/main" id="{D30E8E6D-FA1B-4679-BE63-C8A76CAB66FD}"/>
              </a:ext>
            </a:extLst>
          </p:cNvPr>
          <p:cNvSpPr/>
          <p:nvPr/>
        </p:nvSpPr>
        <p:spPr>
          <a:xfrm rot="13491863">
            <a:off x="4398342" y="1570051"/>
            <a:ext cx="725420" cy="725420"/>
          </a:xfrm>
          <a:prstGeom prst="ellipse">
            <a:avLst/>
          </a:pr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98">
            <a:extLst>
              <a:ext uri="{FF2B5EF4-FFF2-40B4-BE49-F238E27FC236}">
                <a16:creationId xmlns:a16="http://schemas.microsoft.com/office/drawing/2014/main" id="{0110114F-A81A-4D02-9F7E-63E58A41147C}"/>
              </a:ext>
            </a:extLst>
          </p:cNvPr>
          <p:cNvSpPr/>
          <p:nvPr/>
        </p:nvSpPr>
        <p:spPr>
          <a:xfrm rot="13491863">
            <a:off x="2680983" y="2258182"/>
            <a:ext cx="725420" cy="725420"/>
          </a:xfrm>
          <a:prstGeom prst="ellipse">
            <a:avLst/>
          </a:prstGeom>
          <a:solidFill>
            <a:srgbClr val="2683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4816531" y="2402771"/>
            <a:ext cx="1042105" cy="1070985"/>
            <a:chOff x="8580525" y="1777064"/>
            <a:chExt cx="1042105" cy="1070985"/>
          </a:xfrm>
          <a:solidFill>
            <a:srgbClr val="42BA9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CD6097C7-30D5-4FFD-A105-02D074143401}"/>
                </a:ext>
              </a:extLst>
            </p:cNvPr>
            <p:cNvSpPr/>
            <p:nvPr/>
          </p:nvSpPr>
          <p:spPr>
            <a:xfrm rot="19201117">
              <a:off x="8682473" y="1940610"/>
              <a:ext cx="940157" cy="90743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41">
              <a:extLst>
                <a:ext uri="{FF2B5EF4-FFF2-40B4-BE49-F238E27FC236}">
                  <a16:creationId xmlns:a16="http://schemas.microsoft.com/office/drawing/2014/main" id="{A66988D2-5EE1-41E0-8FB9-B236BD886627}"/>
                </a:ext>
              </a:extLst>
            </p:cNvPr>
            <p:cNvSpPr/>
            <p:nvPr/>
          </p:nvSpPr>
          <p:spPr>
            <a:xfrm rot="16200000">
              <a:off x="8331435" y="2026154"/>
              <a:ext cx="665367" cy="167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5EA1E711-66CD-41B8-84C0-6CAF2168C84D}"/>
              </a:ext>
            </a:extLst>
          </p:cNvPr>
          <p:cNvSpPr/>
          <p:nvPr/>
        </p:nvSpPr>
        <p:spPr>
          <a:xfrm rot="16200000">
            <a:off x="3754772" y="2423863"/>
            <a:ext cx="940157" cy="90744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1CA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42">
            <a:extLst>
              <a:ext uri="{FF2B5EF4-FFF2-40B4-BE49-F238E27FC236}">
                <a16:creationId xmlns:a16="http://schemas.microsoft.com/office/drawing/2014/main" id="{91F199D2-CA64-4599-BE1E-D35BEB00598B}"/>
              </a:ext>
            </a:extLst>
          </p:cNvPr>
          <p:cNvSpPr/>
          <p:nvPr/>
        </p:nvSpPr>
        <p:spPr>
          <a:xfrm rot="12822916">
            <a:off x="3346895" y="3005718"/>
            <a:ext cx="665367" cy="16718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90" y="4684014"/>
            <a:ext cx="376000" cy="3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03" y="5669694"/>
            <a:ext cx="471124" cy="4711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79" y="5693898"/>
            <a:ext cx="430573" cy="430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6" y="4642275"/>
            <a:ext cx="431665" cy="4316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7" y="2362924"/>
            <a:ext cx="472192" cy="4721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88" y="2416365"/>
            <a:ext cx="531593" cy="5315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04" y="1654648"/>
            <a:ext cx="553288" cy="5477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67" y="3213400"/>
            <a:ext cx="1704089" cy="1704089"/>
          </a:xfrm>
          <a:prstGeom prst="rect">
            <a:avLst/>
          </a:prstGeom>
        </p:spPr>
      </p:pic>
      <p:sp>
        <p:nvSpPr>
          <p:cNvPr id="151" name="Content Placeholder 6">
            <a:extLst>
              <a:ext uri="{FF2B5EF4-FFF2-40B4-BE49-F238E27FC236}">
                <a16:creationId xmlns:a16="http://schemas.microsoft.com/office/drawing/2014/main" id="{06D210CB-4CDD-4996-993D-2C0F18FEB7D2}"/>
              </a:ext>
            </a:extLst>
          </p:cNvPr>
          <p:cNvSpPr txBox="1">
            <a:spLocks/>
          </p:cNvSpPr>
          <p:nvPr/>
        </p:nvSpPr>
        <p:spPr>
          <a:xfrm>
            <a:off x="6919405" y="4760523"/>
            <a:ext cx="1413341" cy="2145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Actuaries </a:t>
            </a:r>
            <a:r>
              <a:rPr kumimoji="0" lang="uz-Cyrl-UZ" sz="140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(5)</a:t>
            </a:r>
            <a:endParaRPr kumimoji="0" lang="uz-Cyrl-UZ" sz="1400" i="1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227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914F04-52EF-9E48-B9A0-DEE4A0DD3FAA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8" indent="-171458" algn="l" defTabSz="685835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7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92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10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2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45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62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7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9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Insurance companies: 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Life </a:t>
            </a:r>
            <a:r>
              <a:rPr lang="en-US" sz="3000" dirty="0"/>
              <a:t>– </a:t>
            </a:r>
            <a:r>
              <a:rPr lang="en-US" sz="3000" dirty="0">
                <a:latin typeface="+mj-lt"/>
              </a:rPr>
              <a:t>8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>
                <a:latin typeface="+mj-lt"/>
              </a:rPr>
              <a:t>Non-life </a:t>
            </a:r>
            <a:r>
              <a:rPr lang="en-US" sz="3000" dirty="0"/>
              <a:t>– 34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Insurance brokers </a:t>
            </a:r>
            <a:r>
              <a:rPr lang="en-US" sz="3000" dirty="0"/>
              <a:t>–</a:t>
            </a:r>
            <a:r>
              <a:rPr lang="en-US" sz="3000" dirty="0">
                <a:latin typeface="+mj-lt"/>
              </a:rPr>
              <a:t> 5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agents – 9 100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professionals – 4 200</a:t>
            </a:r>
          </a:p>
          <a:p>
            <a:pPr marL="0" indent="0" algn="r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Insurance premiums share in GDP – 0,72%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000" dirty="0">
              <a:latin typeface="+mj-lt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</a:pPr>
            <a:endParaRPr lang="en-US" sz="4000" dirty="0">
              <a:latin typeface="+mj-lt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ru-UZ" sz="4000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CCE687-C4CE-D24E-9438-D233E8934DD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Numbers of insurance industry</a:t>
            </a:r>
            <a:endParaRPr lang="ru-U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349703A-980A-1C44-BFDC-8708B4703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Marketing</a:t>
            </a:r>
            <a:endParaRPr lang="ru-UZ" dirty="0"/>
          </a:p>
        </p:txBody>
      </p:sp>
      <p:pic>
        <p:nvPicPr>
          <p:cNvPr id="1028" name="Picture 4" descr="Типичные ошибки выявления потребности клиента в товаре">
            <a:extLst>
              <a:ext uri="{FF2B5EF4-FFF2-40B4-BE49-F238E27FC236}">
                <a16:creationId xmlns:a16="http://schemas.microsoft.com/office/drawing/2014/main" id="{67418804-FAC4-6E40-B0A9-8BF5F9EE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2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7C095D8-8A3E-EB45-A36C-5E660D15D021}"/>
              </a:ext>
            </a:extLst>
          </p:cNvPr>
          <p:cNvSpPr/>
          <p:nvPr/>
        </p:nvSpPr>
        <p:spPr>
          <a:xfrm>
            <a:off x="242648" y="2876764"/>
            <a:ext cx="1688894" cy="813580"/>
          </a:xfrm>
          <a:prstGeom prst="roundRect">
            <a:avLst/>
          </a:prstGeom>
          <a:solidFill>
            <a:srgbClr val="82C65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Sir, I just want to know your needs!!!!</a:t>
            </a:r>
            <a:endParaRPr lang="ru-U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EBE441B-BD4B-5746-A23D-8DE71B9CEB9B}"/>
              </a:ext>
            </a:extLst>
          </p:cNvPr>
          <p:cNvSpPr/>
          <p:nvPr/>
        </p:nvSpPr>
        <p:spPr>
          <a:xfrm>
            <a:off x="7135958" y="2856216"/>
            <a:ext cx="1992069" cy="1033513"/>
          </a:xfrm>
          <a:prstGeom prst="roundRect">
            <a:avLst/>
          </a:prstGeom>
          <a:solidFill>
            <a:srgbClr val="F8BBA5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Oh God, want to catch up, and sell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smth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!!!!</a:t>
            </a:r>
            <a:endParaRPr lang="ru-U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3936CCF-40C2-B04A-8891-F253BC792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Marketing</a:t>
            </a:r>
            <a:endParaRPr lang="ru-U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00BE1-A4C2-5A4C-8DB3-9B204EB9E9C2}"/>
              </a:ext>
            </a:extLst>
          </p:cNvPr>
          <p:cNvSpPr txBox="1"/>
          <p:nvPr/>
        </p:nvSpPr>
        <p:spPr>
          <a:xfrm>
            <a:off x="318499" y="1273997"/>
            <a:ext cx="85070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Страхование — это классическая «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скучная категория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», где выбор делается не покупателем, а ЗА покупателя. </a:t>
            </a:r>
          </a:p>
          <a:p>
            <a:endParaRPr lang="ru-RU" sz="2400" dirty="0">
              <a:solidFill>
                <a:srgbClr val="5B5B5B"/>
              </a:solidFill>
              <a:latin typeface="Helvetica" pitchFamily="2" charset="0"/>
            </a:endParaRPr>
          </a:p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Даже больше, во многих случаях, покупатель и застрахованный — 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это разные люди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. </a:t>
            </a:r>
          </a:p>
          <a:p>
            <a:endParaRPr lang="ru-RU" sz="2400" dirty="0">
              <a:solidFill>
                <a:srgbClr val="5B5B5B"/>
              </a:solidFill>
              <a:latin typeface="Helvetica" pitchFamily="2" charset="0"/>
            </a:endParaRPr>
          </a:p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Поэтому Маркетинг и </a:t>
            </a:r>
            <a:r>
              <a:rPr lang="ru-RU" sz="2400" dirty="0" err="1">
                <a:solidFill>
                  <a:srgbClr val="5B5B5B"/>
                </a:solidFill>
                <a:effectLst/>
                <a:latin typeface="Helvetica" pitchFamily="2" charset="0"/>
              </a:rPr>
              <a:t>брендинг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 в этих категориях — это крайне сложный̆ инструмент, который̆ раскрывает свою силу не сам по себе, а благодаря 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коммуникациям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. </a:t>
            </a:r>
          </a:p>
          <a:p>
            <a:endParaRPr lang="ru-RU" sz="2400" dirty="0">
              <a:solidFill>
                <a:srgbClr val="5B5B5B"/>
              </a:solidFill>
              <a:latin typeface="Helvetica" pitchFamily="2" charset="0"/>
            </a:endParaRPr>
          </a:p>
          <a:p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Проще говоря, не так важно позиционирование, как работа с ним, его «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раскрытие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» в различных 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каналах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 </a:t>
            </a:r>
            <a:r>
              <a:rPr lang="ru-RU" sz="2400" b="1" dirty="0">
                <a:solidFill>
                  <a:srgbClr val="5B5B5B"/>
                </a:solidFill>
                <a:effectLst/>
                <a:latin typeface="Helvetica" pitchFamily="2" charset="0"/>
              </a:rPr>
              <a:t>коммуникации</a:t>
            </a:r>
            <a:r>
              <a:rPr lang="ru-RU" sz="2400" dirty="0">
                <a:solidFill>
                  <a:srgbClr val="5B5B5B"/>
                </a:solidFill>
                <a:effectLst/>
                <a:latin typeface="Helvetica" pitchFamily="2" charset="0"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7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F89BE67-3B7F-9941-8EC6-1A51B46E2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50" y="477746"/>
            <a:ext cx="8679899" cy="724247"/>
          </a:xfrm>
        </p:spPr>
        <p:txBody>
          <a:bodyPr/>
          <a:lstStyle/>
          <a:p>
            <a:r>
              <a:rPr lang="en-US" dirty="0"/>
              <a:t>What about clients?</a:t>
            </a:r>
          </a:p>
          <a:p>
            <a:r>
              <a:rPr lang="ru-RU" sz="2500" dirty="0"/>
              <a:t>История </a:t>
            </a:r>
            <a:r>
              <a:rPr lang="ru-RU" sz="2500" dirty="0" err="1"/>
              <a:t>клиенто</a:t>
            </a:r>
            <a:r>
              <a:rPr lang="ru-RU" sz="2500" dirty="0"/>
              <a:t>-ориентированности</a:t>
            </a:r>
            <a:endParaRPr lang="ru-UZ" sz="2500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5ACC073-18C9-C745-BB99-531648EC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20078"/>
              </p:ext>
            </p:extLst>
          </p:nvPr>
        </p:nvGraphicFramePr>
        <p:xfrm>
          <a:off x="395554" y="1592210"/>
          <a:ext cx="8352890" cy="4034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8585">
                  <a:extLst>
                    <a:ext uri="{9D8B030D-6E8A-4147-A177-3AD203B41FA5}">
                      <a16:colId xmlns:a16="http://schemas.microsoft.com/office/drawing/2014/main" val="546627829"/>
                    </a:ext>
                  </a:extLst>
                </a:gridCol>
                <a:gridCol w="5476126">
                  <a:extLst>
                    <a:ext uri="{9D8B030D-6E8A-4147-A177-3AD203B41FA5}">
                      <a16:colId xmlns:a16="http://schemas.microsoft.com/office/drawing/2014/main" val="3124178821"/>
                    </a:ext>
                  </a:extLst>
                </a:gridCol>
                <a:gridCol w="1618179">
                  <a:extLst>
                    <a:ext uri="{9D8B030D-6E8A-4147-A177-3AD203B41FA5}">
                      <a16:colId xmlns:a16="http://schemas.microsoft.com/office/drawing/2014/main" val="220575620"/>
                    </a:ext>
                  </a:extLst>
                </a:gridCol>
              </a:tblGrid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800" dirty="0"/>
                        <a:t>Период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sz="2800" dirty="0"/>
                        <a:t>Что было сделано для клиентов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sz="2800" dirty="0"/>
                        <a:t>Мотив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609989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1991-2003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Z" sz="2000" dirty="0"/>
                        <a:t>Формирование </a:t>
                      </a:r>
                      <a:r>
                        <a:rPr lang="ru-RU" sz="2000" dirty="0"/>
                        <a:t>начальной </a:t>
                      </a:r>
                      <a:r>
                        <a:rPr lang="ru-UZ" sz="2000" dirty="0"/>
                        <a:t>законодательной базы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U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761272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Z" sz="2000" dirty="0"/>
                        <a:t>Внедрение ОСАГО как инструмента кросс продаж (КАСКО)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U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635524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2008-</a:t>
                      </a:r>
                      <a:r>
                        <a:rPr lang="ru-UZ" sz="200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Z" sz="2000" dirty="0"/>
                        <a:t>Внедрение ОСГОР как инструмента кросс продаж (НС, ДМС)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U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739377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2014-2022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Z" sz="2000" dirty="0"/>
                        <a:t>Страхование жизни с налоговой льготой (практика прекращена)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U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Льгота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28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4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715EE61-F07E-044D-BE3B-BD49BF779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/>
              <a:t>Состояние рынка</a:t>
            </a:r>
            <a:endParaRPr lang="ru-UZ" sz="4000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7913A6C-0118-F743-8769-1145B72DF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8339"/>
              </p:ext>
            </p:extLst>
          </p:nvPr>
        </p:nvGraphicFramePr>
        <p:xfrm>
          <a:off x="406152" y="1335356"/>
          <a:ext cx="8352890" cy="447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179">
                  <a:extLst>
                    <a:ext uri="{9D8B030D-6E8A-4147-A177-3AD203B41FA5}">
                      <a16:colId xmlns:a16="http://schemas.microsoft.com/office/drawing/2014/main" val="546627829"/>
                    </a:ext>
                  </a:extLst>
                </a:gridCol>
                <a:gridCol w="3534310">
                  <a:extLst>
                    <a:ext uri="{9D8B030D-6E8A-4147-A177-3AD203B41FA5}">
                      <a16:colId xmlns:a16="http://schemas.microsoft.com/office/drawing/2014/main" val="3124178821"/>
                    </a:ext>
                  </a:extLst>
                </a:gridCol>
                <a:gridCol w="2563401">
                  <a:extLst>
                    <a:ext uri="{9D8B030D-6E8A-4147-A177-3AD203B41FA5}">
                      <a16:colId xmlns:a16="http://schemas.microsoft.com/office/drawing/2014/main" val="220575620"/>
                    </a:ext>
                  </a:extLst>
                </a:gridCol>
              </a:tblGrid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700" dirty="0"/>
                        <a:t>Продукт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Состояние, источник</a:t>
                      </a:r>
                      <a:endParaRPr lang="ru-UZ" sz="2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sz="2700" dirty="0"/>
                        <a:t>Охват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609989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КАСКО (авто)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Отсутствие сервиса, плохой охват</a:t>
                      </a:r>
                      <a:endParaRPr lang="ru-U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больше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B2B</a:t>
                      </a:r>
                      <a:endParaRPr lang="ru-U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761272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ДМС (мед.)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О</a:t>
                      </a:r>
                      <a:r>
                        <a:rPr lang="ru-UZ" sz="2000" dirty="0"/>
                        <a:t>тказ от рынка физлиц, слабый сервис, сложные условия страхования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UZ" sz="2000" kern="1200" dirty="0">
                          <a:solidFill>
                            <a:schemeClr val="dk1"/>
                          </a:solidFill>
                        </a:rPr>
                        <a:t>крупны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</a:rPr>
                        <a:t>е</a:t>
                      </a:r>
                      <a:r>
                        <a:rPr lang="ru-UZ" sz="20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</a:rPr>
                        <a:t>B2B</a:t>
                      </a:r>
                      <a:endParaRPr lang="ru-U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635524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Имущество</a:t>
                      </a:r>
                      <a:endParaRPr lang="ru-U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В</a:t>
                      </a:r>
                      <a:r>
                        <a:rPr lang="ru-UZ" sz="2000" dirty="0"/>
                        <a:t> основном тендеры и залоги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основном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B2B</a:t>
                      </a:r>
                      <a:endParaRPr lang="ru-U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739377"/>
                  </a:ext>
                </a:extLst>
              </a:tr>
              <a:tr h="772322">
                <a:tc>
                  <a:txBody>
                    <a:bodyPr/>
                    <a:lstStyle/>
                    <a:p>
                      <a:pPr algn="ctr"/>
                      <a:r>
                        <a:rPr lang="ru-UZ" sz="2000" dirty="0"/>
                        <a:t>Другие виды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TRAVEL, </a:t>
                      </a:r>
                      <a:r>
                        <a:rPr lang="ru-RU" sz="2000" dirty="0"/>
                        <a:t>ОСАГО, СМР, залоги, НС, другие</a:t>
                      </a:r>
                      <a:endParaRPr lang="ru-U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35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U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меняются клиентам или обзятельные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28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82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14553</TotalTime>
  <Words>1120</Words>
  <Application>Microsoft Macintosh PowerPoint</Application>
  <PresentationFormat>Экран (4:3)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Tw Cen MT</vt:lpstr>
      <vt:lpstr>Wingdings</vt:lpstr>
      <vt:lpstr>Тема Office</vt:lpstr>
      <vt:lpstr>Contents Slide Master</vt:lpstr>
      <vt:lpstr>1_Contents Slide Master</vt:lpstr>
      <vt:lpstr>Презентация PowerPoint</vt:lpstr>
      <vt:lpstr>We will talk about…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TAKAFUL practices in Uzbekistan</vt:lpstr>
      <vt:lpstr>TAKAFUL practices in Uzbekistan</vt:lpstr>
      <vt:lpstr>TAKAFUL practices in Uzbekistan</vt:lpstr>
      <vt:lpstr>TAKAFUL practices in Uzbekistan</vt:lpstr>
      <vt:lpstr>The FIRST Uzbek full-fledged TAKAFUL Company (project)</vt:lpstr>
      <vt:lpstr>The FIRST Uzbek full-fledged TAKAFUL Company (project)</vt:lpstr>
      <vt:lpstr>Mission and background </vt:lpstr>
      <vt:lpstr>Partnership opportunities</vt:lpstr>
      <vt:lpstr>  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umidvip@gmail.com</cp:lastModifiedBy>
  <cp:revision>234</cp:revision>
  <cp:lastPrinted>2022-06-25T12:26:44Z</cp:lastPrinted>
  <dcterms:created xsi:type="dcterms:W3CDTF">2022-06-23T11:37:21Z</dcterms:created>
  <dcterms:modified xsi:type="dcterms:W3CDTF">2023-03-10T07:54:06Z</dcterms:modified>
</cp:coreProperties>
</file>